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0"/>
  </p:notesMasterIdLst>
  <p:handoutMasterIdLst>
    <p:handoutMasterId r:id="rId61"/>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59" r:id="rId48"/>
    <p:sldId id="361" r:id="rId49"/>
    <p:sldId id="363" r:id="rId50"/>
    <p:sldId id="366" r:id="rId51"/>
    <p:sldId id="367" r:id="rId52"/>
    <p:sldId id="356" r:id="rId53"/>
    <p:sldId id="360" r:id="rId54"/>
    <p:sldId id="354" r:id="rId55"/>
    <p:sldId id="362" r:id="rId56"/>
    <p:sldId id="352" r:id="rId57"/>
    <p:sldId id="297" r:id="rId58"/>
    <p:sldId id="295" r:id="rId59"/>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55254" autoAdjust="0"/>
  </p:normalViewPr>
  <p:slideViewPr>
    <p:cSldViewPr snapToGrid="0">
      <p:cViewPr varScale="1">
        <p:scale>
          <a:sx n="56" d="100"/>
          <a:sy n="56" d="100"/>
        </p:scale>
        <p:origin x="-2106" y="-84"/>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7/6/2012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Different types of tests should be isolated from other types to allow easily running a group of tests.</a:t>
            </a:r>
          </a:p>
          <a:p>
            <a:endParaRPr lang="en-US" sz="1200" dirty="0" smtClean="0"/>
          </a:p>
          <a:p>
            <a:r>
              <a:rPr lang="en-US" sz="1200" dirty="0" smtClean="0"/>
              <a:t>Tests should be placed in projects named the same as the project they </a:t>
            </a:r>
          </a:p>
          <a:p>
            <a:r>
              <a:rPr lang="en-US" sz="1200" dirty="0" smtClean="0"/>
              <a:t>are testing with a prefix of the type of tests it contains.</a:t>
            </a:r>
          </a:p>
          <a:p>
            <a:endParaRPr lang="en-US" sz="1200" dirty="0" smtClean="0"/>
          </a:p>
          <a:p>
            <a:r>
              <a:rPr lang="en-US" sz="1200" dirty="0" smtClean="0"/>
              <a:t>Tests should be isolated from actual application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a:t>
            </a:r>
            <a:r>
              <a:rPr lang="en-US" dirty="0" smtClean="0"/>
              <a:t>of a class that satisfies the implementation of the </a:t>
            </a:r>
            <a:r>
              <a:rPr lang="en-US" dirty="0" smtClean="0"/>
              <a:t>class  (Implements the Interface)</a:t>
            </a:r>
          </a:p>
          <a:p>
            <a:pPr marL="285750" lvl="0" indent="-285750" algn="l">
              <a:buFont typeface="Arial" pitchFamily="34" charset="0"/>
              <a:buChar char="•"/>
            </a:pPr>
            <a:r>
              <a:rPr lang="en-US" dirty="0" smtClean="0"/>
              <a:t>Does nothing but return hard </a:t>
            </a:r>
            <a:r>
              <a:rPr lang="en-US" dirty="0" smtClean="0"/>
              <a:t>coded </a:t>
            </a:r>
            <a:r>
              <a:rPr lang="en-US" dirty="0" smtClean="0"/>
              <a:t>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r>
              <a:rPr lang="en-US" dirty="0" smtClean="0"/>
              <a:t>!</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a:t>
            </a:r>
            <a:r>
              <a:rPr lang="en-US" sz="1400" dirty="0" smtClean="0"/>
              <a:t>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a:t>
            </a:r>
            <a:r>
              <a:rPr lang="en-US" sz="1400" dirty="0" smtClean="0"/>
              <a:t>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t>
            </a:r>
            <a:r>
              <a:rPr lang="en-US" sz="1400" dirty="0" smtClean="0"/>
              <a:t>against (state is validated</a:t>
            </a:r>
            <a:r>
              <a:rPr lang="en-US" sz="1400" dirty="0" smtClean="0"/>
              <a:t>)</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a:t>
            </a:r>
          </a:p>
          <a:p>
            <a:endParaRPr lang="en-US" sz="1400" baseline="0" dirty="0" smtClean="0"/>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endParaRPr lang="en-US" sz="1400"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very complicated </a:t>
            </a:r>
          </a:p>
          <a:p>
            <a:pPr marL="285750" lvl="0" indent="-285750" algn="l">
              <a:buFontTx/>
              <a:buChar char="-"/>
            </a:pPr>
            <a:r>
              <a:rPr lang="en-US" sz="1400" baseline="0" dirty="0" smtClean="0"/>
              <a:t>Luckily they can be tested</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Another function of MVCContrib Test Helper</a:t>
            </a:r>
          </a:p>
          <a:p>
            <a:pPr marL="800100" lvl="1" indent="-342900" algn="l">
              <a:buFont typeface="Arial" pitchFamily="34" charset="0"/>
              <a:buAutoNum type="arabicPeriod"/>
            </a:pPr>
            <a:r>
              <a:rPr lang="en-US" sz="1400" baseline="0" dirty="0" smtClean="0"/>
              <a:t>Pull up </a:t>
            </a:r>
            <a:r>
              <a:rPr lang="en-US" sz="1400" baseline="0" dirty="0" err="1" smtClean="0"/>
              <a:t>RouteConfig.cs</a:t>
            </a:r>
            <a:endParaRPr lang="en-US" sz="1400" baseline="0" dirty="0" smtClean="0"/>
          </a:p>
          <a:p>
            <a:pPr marL="800100" lvl="1" indent="-342900" algn="l">
              <a:buFont typeface="Arial" pitchFamily="34" charset="0"/>
              <a:buAutoNum type="arabicPeriod"/>
            </a:pPr>
            <a:r>
              <a:rPr lang="en-US" sz="1400" baseline="0" dirty="0" smtClean="0"/>
              <a:t>I created an abstraction on top of this to allow me use the same routes in </a:t>
            </a:r>
            <a:r>
              <a:rPr lang="en-US" sz="1400" baseline="0" smtClean="0"/>
              <a:t>my tests that I use in my app</a:t>
            </a:r>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Install via NuGet</a:t>
            </a:r>
          </a:p>
          <a:p>
            <a:pPr marL="800100" lvl="1" indent="-342900" algn="l">
              <a:buFont typeface="Arial" pitchFamily="34" charset="0"/>
              <a:buAutoNum type="arabicPeriod"/>
            </a:pP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thub.com/kburnell/TestDriving.NET"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www.structuremap.net/" TargetMode="External"/><Relationship Id="rId3" Type="http://schemas.openxmlformats.org/officeDocument/2006/relationships/hyperlink" Target="http://www.nuget.org/" TargetMode="External"/><Relationship Id="rId7" Type="http://schemas.openxmlformats.org/officeDocument/2006/relationships/hyperlink" Target="http://hibernatingrhinos.com/open-source/rhino-mock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www.ncrunch.net/" TargetMode="External"/><Relationship Id="rId5" Type="http://schemas.openxmlformats.org/officeDocument/2006/relationships/hyperlink" Target="http://should.codeplex.com/" TargetMode="External"/><Relationship Id="rId10" Type="http://schemas.openxmlformats.org/officeDocument/2006/relationships/hyperlink" Target="http://www.watin.org/" TargetMode="External"/><Relationship Id="rId4" Type="http://schemas.openxmlformats.org/officeDocument/2006/relationships/hyperlink" Target="http://www.jetbrains.com/resharper/" TargetMode="External"/><Relationship Id="rId9" Type="http://schemas.openxmlformats.org/officeDocument/2006/relationships/hyperlink" Target="http://mvccontrib.codeplex.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1"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Engineer</a:t>
            </a: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Web MVP</a:t>
            </a:r>
          </a:p>
          <a:p>
            <a:r>
              <a:rPr lang="en-US" sz="2400" dirty="0" smtClean="0"/>
              <a:t>Senior Software Engineer at Skyline Technologies</a:t>
            </a:r>
          </a:p>
          <a:p>
            <a:r>
              <a:rPr lang="en-US" sz="2400" dirty="0" smtClean="0"/>
              <a:t>Been developing software for over 15 years</a:t>
            </a:r>
          </a:p>
          <a:p>
            <a:r>
              <a:rPr lang="en-US" sz="2400" dirty="0" smtClean="0"/>
              <a:t>Primary focus on the Microsoft stack.</a:t>
            </a:r>
          </a:p>
          <a:p>
            <a:r>
              <a:rPr lang="en-US" sz="2400" dirty="0" smtClean="0"/>
              <a:t>Spend majority of time developing Web *stuff*.</a:t>
            </a:r>
          </a:p>
          <a:p>
            <a:r>
              <a:rPr lang="en-US" sz="2400" dirty="0" smtClean="0"/>
              <a:t>Consulting for last 10 years.</a:t>
            </a:r>
          </a:p>
          <a:p>
            <a:r>
              <a:rPr lang="en-US" sz="2400" dirty="0" smtClean="0"/>
              <a:t>National Speaker</a:t>
            </a:r>
          </a:p>
          <a:p>
            <a:r>
              <a:rPr lang="en-US" sz="2400" dirty="0" smtClean="0"/>
              <a:t>MSDN Author</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a:t>
            </a:r>
            <a:r>
              <a:rPr lang="en-US" sz="2400" kern="0" dirty="0" smtClean="0">
                <a:solidFill>
                  <a:srgbClr val="000000"/>
                </a:solidFill>
              </a:rPr>
              <a:t>Test Dummies</a:t>
            </a:r>
            <a:endParaRPr lang="en-US" sz="2400" kern="0" dirty="0" smtClean="0">
              <a:solidFill>
                <a:srgbClr val="000000"/>
              </a:solidFill>
            </a:endParaRPr>
          </a:p>
          <a:p>
            <a:pPr lvl="0"/>
            <a:r>
              <a:rPr lang="en-US" sz="2400" kern="0" dirty="0" smtClean="0">
                <a:solidFill>
                  <a:srgbClr val="000000"/>
                </a:solidFill>
              </a:rPr>
              <a:t>MVC</a:t>
            </a:r>
          </a:p>
          <a:p>
            <a:pPr lvl="0"/>
            <a:r>
              <a:rPr lang="en-US" sz="2400" kern="0" dirty="0" smtClean="0">
                <a:solidFill>
                  <a:srgbClr val="000000"/>
                </a:solidFill>
              </a:rPr>
              <a:t>Controllers: Isolating and </a:t>
            </a:r>
            <a:r>
              <a:rPr lang="en-US" sz="2400" kern="0" dirty="0" smtClean="0">
                <a:solidFill>
                  <a:srgbClr val="000000"/>
                </a:solidFill>
              </a:rPr>
              <a:t>testing</a:t>
            </a:r>
          </a:p>
          <a:p>
            <a:pPr lvl="0"/>
            <a:r>
              <a:rPr lang="en-US" sz="2400" kern="0" dirty="0" smtClean="0">
                <a:solidFill>
                  <a:srgbClr val="000000"/>
                </a:solidFill>
              </a:rPr>
              <a:t>Automated UI Testing</a:t>
            </a:r>
            <a:endParaRPr lang="en-US" sz="2400" kern="0" dirty="0" smtClean="0">
              <a:solidFill>
                <a:srgbClr val="000000"/>
              </a:solidFill>
            </a:endParaRP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endParaRPr lang="en-US" sz="2400" dirty="0" smtClean="0"/>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a:t>
            </a:r>
            <a:r>
              <a:rPr lang="en-US" dirty="0" smtClean="0">
                <a:solidFill>
                  <a:schemeClr val="accent2"/>
                </a:solidFill>
              </a:rPr>
              <a:t>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Code, and Notes On </a:t>
            </a:r>
            <a:r>
              <a:rPr lang="en-US" dirty="0" err="1"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http://www.github.com/kburnell/TestDriving.NET</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err="1" smtClean="0"/>
              <a:t>NCrunch</a:t>
            </a:r>
            <a:r>
              <a:rPr lang="en-US" sz="2400" dirty="0" smtClean="0"/>
              <a:t> (</a:t>
            </a:r>
            <a:r>
              <a:rPr lang="en-US" sz="2000" dirty="0" smtClean="0">
                <a:hlinkClick r:id="rId6"/>
              </a:rPr>
              <a:t>http://www.ncrunch.net</a:t>
            </a:r>
            <a:r>
              <a:rPr lang="en-US" sz="2400" dirty="0" smtClean="0"/>
              <a:t>)</a:t>
            </a:r>
          </a:p>
          <a:p>
            <a:r>
              <a:rPr lang="en-US" sz="2400" dirty="0" err="1" smtClean="0"/>
              <a:t>RhinoMocks</a:t>
            </a:r>
            <a:r>
              <a:rPr lang="en-US" sz="2400" dirty="0" smtClean="0"/>
              <a:t> (</a:t>
            </a:r>
            <a:r>
              <a:rPr lang="en-US" sz="2000" dirty="0">
                <a:hlinkClick r:id="rId7"/>
              </a:rPr>
              <a:t>http://</a:t>
            </a:r>
            <a:r>
              <a:rPr lang="en-US" sz="2000" dirty="0" smtClean="0">
                <a:hlinkClick r:id="rId7"/>
              </a:rPr>
              <a:t>hibernatingrhinos.com/open-source/rhino-mocks</a:t>
            </a:r>
            <a:endParaRPr lang="en-US" sz="2400" dirty="0" smtClean="0"/>
          </a:p>
          <a:p>
            <a:r>
              <a:rPr lang="en-US" sz="2400" dirty="0" smtClean="0"/>
              <a:t>StructureMap (</a:t>
            </a:r>
            <a:r>
              <a:rPr lang="en-US" sz="2000" dirty="0" smtClean="0">
                <a:hlinkClick r:id="rId8"/>
              </a:rPr>
              <a:t>http://www.structuremap.net</a:t>
            </a:r>
            <a:r>
              <a:rPr lang="en-US" sz="2000" dirty="0" smtClean="0"/>
              <a:t>)</a:t>
            </a:r>
          </a:p>
          <a:p>
            <a:r>
              <a:rPr lang="en-US" sz="2400" dirty="0" err="1" smtClean="0"/>
              <a:t>MvcContrib</a:t>
            </a:r>
            <a:r>
              <a:rPr lang="en-US" sz="2400" dirty="0" smtClean="0"/>
              <a:t> (</a:t>
            </a:r>
            <a:r>
              <a:rPr lang="en-US" sz="2000" dirty="0">
                <a:hlinkClick r:id="rId9"/>
              </a:rPr>
              <a:t>http://mvccontrib.codeplex.com</a:t>
            </a:r>
            <a:r>
              <a:rPr lang="en-US" sz="2000" dirty="0" smtClean="0">
                <a:hlinkClick r:id="rId9"/>
              </a:rPr>
              <a:t>/</a:t>
            </a:r>
            <a:r>
              <a:rPr lang="en-US" sz="2000" dirty="0" smtClean="0"/>
              <a:t>)</a:t>
            </a:r>
          </a:p>
          <a:p>
            <a:r>
              <a:rPr lang="en-US" sz="2400" dirty="0" smtClean="0"/>
              <a:t>WatiN (</a:t>
            </a:r>
            <a:r>
              <a:rPr lang="en-US" sz="2000" dirty="0" smtClean="0">
                <a:hlinkClick r:id="rId10"/>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2.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3.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4.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KB_SkylineTemplate</Template>
  <TotalTime>8278</TotalTime>
  <Words>2440</Words>
  <Application>Microsoft Office PowerPoint</Application>
  <PresentationFormat>Custom</PresentationFormat>
  <Paragraphs>486</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Code, and Notes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246</cp:revision>
  <dcterms:created xsi:type="dcterms:W3CDTF">2012-04-03T13:40:37Z</dcterms:created>
  <dcterms:modified xsi:type="dcterms:W3CDTF">2012-07-06T17:30:50Z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